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2" r:id="rId2"/>
    <p:sldId id="257" r:id="rId3"/>
    <p:sldId id="306" r:id="rId4"/>
    <p:sldId id="303" r:id="rId5"/>
    <p:sldId id="285" r:id="rId6"/>
    <p:sldId id="305" r:id="rId7"/>
    <p:sldId id="307" r:id="rId8"/>
    <p:sldId id="310" r:id="rId9"/>
    <p:sldId id="311" r:id="rId10"/>
    <p:sldId id="312" r:id="rId11"/>
    <p:sldId id="313" r:id="rId12"/>
    <p:sldId id="283" r:id="rId13"/>
    <p:sldId id="290" r:id="rId14"/>
    <p:sldId id="294" r:id="rId15"/>
    <p:sldId id="291" r:id="rId16"/>
    <p:sldId id="304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</p14:sldIdLst>
        </p14:section>
        <p14:section name="03 Components of an Online Degree" id="{DDD30065-BC03-4C9D-8FF2-52460EC9B4F4}">
          <p14:sldIdLst>
            <p14:sldId id="307"/>
            <p14:sldId id="310"/>
            <p14:sldId id="311"/>
            <p14:sldId id="312"/>
            <p14:sldId id="313"/>
          </p14:sldIdLst>
        </p14:section>
        <p14:section name="04 How to Build your profile" id="{3D296992-B957-4696-8E42-D3432FC225FE}">
          <p14:sldIdLst>
            <p14:sldId id="283"/>
          </p14:sldIdLst>
        </p14:section>
        <p14:section name="05 FAQs and Highlights" id="{D7A576BD-4F7A-4B8C-9970-60EFC20E329B}">
          <p14:sldIdLst>
            <p14:sldId id="290"/>
            <p14:sldId id="294"/>
            <p14:sldId id="291"/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4B7"/>
    <a:srgbClr val="EF2C3C"/>
    <a:srgbClr val="00B050"/>
    <a:srgbClr val="297FD5"/>
    <a:srgbClr val="417B85"/>
    <a:srgbClr val="CC0000"/>
    <a:srgbClr val="748BFD"/>
    <a:srgbClr val="F9607F"/>
    <a:srgbClr val="4D0E13"/>
    <a:srgbClr val="F9B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 autoAdjust="0"/>
    <p:restoredTop sz="96534" autoAdjust="0"/>
  </p:normalViewPr>
  <p:slideViewPr>
    <p:cSldViewPr snapToGrid="0">
      <p:cViewPr varScale="1">
        <p:scale>
          <a:sx n="130" d="100"/>
          <a:sy n="130" d="100"/>
        </p:scale>
        <p:origin x="224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37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0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5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0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47.png"/><Relationship Id="rId10" Type="http://schemas.openxmlformats.org/officeDocument/2006/relationships/image" Target="../media/image54.jpeg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Benefits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pursuing a</a:t>
              </a:r>
            </a:p>
            <a:p>
              <a:pPr lvl="0">
                <a:defRPr/>
              </a:pPr>
              <a:r>
                <a:rPr lang="en-US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 in Data Science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April 2023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2DFDA5-9146-43E1-A4B7-7DD6D47A70BA}"/>
              </a:ext>
            </a:extLst>
          </p:cNvPr>
          <p:cNvGrpSpPr/>
          <p:nvPr/>
        </p:nvGrpSpPr>
        <p:grpSpPr>
          <a:xfrm>
            <a:off x="675911" y="1509529"/>
            <a:ext cx="3575846" cy="2065070"/>
            <a:chOff x="675911" y="1509529"/>
            <a:chExt cx="3575846" cy="20650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real degree,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 certificate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53096" y="3164358"/>
              <a:ext cx="3390930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other company in the market offers a WES certified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https://cdn-icons-png.flaticon.com/512/2997/2997331.png">
              <a:extLst>
                <a:ext uri="{FF2B5EF4-FFF2-40B4-BE49-F238E27FC236}">
                  <a16:creationId xmlns:a16="http://schemas.microsoft.com/office/drawing/2014/main" id="{61B3E9F5-B8F4-4525-AC6D-C1FBD1E9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773" y="1825069"/>
              <a:ext cx="775575" cy="77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B5FE9D-82E9-4B6F-A451-FCF5A326E5B3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Wanted to do industry projects to understand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can get some amount of theory online, the examples and real-world projects helped me answer interview questions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0" name="Picture 4" descr="https://cdn-icons-png.flaticon.com/512/5956/5956494.png">
              <a:extLst>
                <a:ext uri="{FF2B5EF4-FFF2-40B4-BE49-F238E27FC236}">
                  <a16:creationId xmlns:a16="http://schemas.microsoft.com/office/drawing/2014/main" id="{6AF5B3E0-9C47-43D6-A0B3-D74BF3AD5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063" y="1977272"/>
              <a:ext cx="639791" cy="63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C50F1-B6D0-4952-9770-454497C3E1E4}"/>
              </a:ext>
            </a:extLst>
          </p:cNvPr>
          <p:cNvGrpSpPr/>
          <p:nvPr/>
        </p:nvGrpSpPr>
        <p:grpSpPr>
          <a:xfrm>
            <a:off x="743484" y="4203023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want to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leave my job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Getting a degree at a fraction of the cost, while working. All I cared about is the ROI – both short-term and long term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4" name="Picture 8" descr="https://cdn-icons-png.flaticon.com/512/2966/2966773.png">
              <a:extLst>
                <a:ext uri="{FF2B5EF4-FFF2-40B4-BE49-F238E27FC236}">
                  <a16:creationId xmlns:a16="http://schemas.microsoft.com/office/drawing/2014/main" id="{904BF922-9F83-4CE5-A11F-B81751881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804" y="4246953"/>
              <a:ext cx="607529" cy="607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https://cdn-icons-png.flaticon.com/512/3270/3270465.png">
            <a:extLst>
              <a:ext uri="{FF2B5EF4-FFF2-40B4-BE49-F238E27FC236}">
                <a16:creationId xmlns:a16="http://schemas.microsoft.com/office/drawing/2014/main" id="{05396C16-3929-4EB9-89D8-03FB87D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20" y="3319788"/>
            <a:ext cx="1231781" cy="12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681255-CA84-4E34-9A99-BFCB35BF5E5B}"/>
              </a:ext>
            </a:extLst>
          </p:cNvPr>
          <p:cNvGrpSpPr/>
          <p:nvPr/>
        </p:nvGrpSpPr>
        <p:grpSpPr>
          <a:xfrm>
            <a:off x="7359024" y="4098098"/>
            <a:ext cx="3595748" cy="2290732"/>
            <a:chOff x="7364481" y="3936545"/>
            <a:chExt cx="3595748" cy="22907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364481" y="5119473"/>
              <a:ext cx="358482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MSc Degree while getting all the benefits of doing it offline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375400" y="5611916"/>
              <a:ext cx="358482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was able to get all the benefits of a full-fledged Master’s degree. Perhaps, I did not get the networking component as much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8" name="Picture 12" descr="https://cdn-icons-png.flaticon.com/512/5351/5351345.png">
              <a:extLst>
                <a:ext uri="{FF2B5EF4-FFF2-40B4-BE49-F238E27FC236}">
                  <a16:creationId xmlns:a16="http://schemas.microsoft.com/office/drawing/2014/main" id="{EF023047-3C13-44E8-ACCF-AB0ED751C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021" y="4203023"/>
              <a:ext cx="727748" cy="72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8A54D0-555D-4D96-A223-76B639A7841F}"/>
              </a:ext>
            </a:extLst>
          </p:cNvPr>
          <p:cNvGrpSpPr/>
          <p:nvPr/>
        </p:nvGrpSpPr>
        <p:grpSpPr>
          <a:xfrm>
            <a:off x="1689463" y="1093629"/>
            <a:ext cx="8813074" cy="461665"/>
            <a:chOff x="1689463" y="1093629"/>
            <a:chExt cx="8813074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689463" y="1093629"/>
              <a:ext cx="88130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4. Why did you choose </a:t>
              </a:r>
              <a:r>
                <a:rPr lang="en-US" dirty="0" err="1">
                  <a:solidFill>
                    <a:srgbClr val="EF2C3C"/>
                  </a:solidFill>
                </a:rPr>
                <a:t>upGrad</a:t>
              </a:r>
              <a:r>
                <a:rPr lang="en-US" dirty="0"/>
                <a:t> and was it actually helpful?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3A615CA-D58A-45CC-9A00-B4AFABF56A20}"/>
                </a:ext>
              </a:extLst>
            </p:cNvPr>
            <p:cNvSpPr/>
            <p:nvPr/>
          </p:nvSpPr>
          <p:spPr>
            <a:xfrm>
              <a:off x="1771650" y="1094181"/>
              <a:ext cx="8608967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1" y="1413692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375079B-B4E8-44A4-B6A7-878CBCA95117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20B42E81-61EE-47BF-B99B-16409D4E4CFC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E69E4662-DB32-4EF3-A7C2-1F2DEA93F5AD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9ECF4BC5-E027-48FA-90D7-A226CAB88942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F3109241-5924-400B-8073-EEE5FF3E5623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36BDC10-BD62-491D-BF6F-0C14294AC76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6D271F-882A-441F-AE4C-F679FE219540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ACCF64-DB17-4EE9-BB64-343B5CA8252B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A902D4-AB8E-48ED-92FA-BB7E7BA1685A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28C6F5-78A4-4DB3-8B7B-F442F5F2617D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A10E62-87E7-42D2-99A5-CC2E1F2588F4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FAQs and Course Highlights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B28216-C72D-401D-AD0C-709F3A9569B4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vs. Data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220315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57585" cy="5847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23080" y="1264767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671398" y="1050623"/>
            <a:ext cx="6034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FAQs and Course Highlights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6346768" y="5067279"/>
            <a:ext cx="40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EC9A82-D12E-454D-B2A2-A79BCA9CC9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2" y="1183065"/>
            <a:ext cx="7875879" cy="25305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5870226" y="3890082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699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2000+ 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Fortune 200 company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7+ Fortune 500 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Data Science Topics including Chatbots, Kafka, ML &amp; AI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IIIT Bangalore + 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52050" y="1046400"/>
            <a:ext cx="8687900" cy="55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231763"/>
            <a:chOff x="1019321" y="3882558"/>
            <a:chExt cx="10723500" cy="2231763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187446"/>
              <a:ext cx="2774078" cy="926875"/>
              <a:chOff x="863323" y="3628582"/>
              <a:chExt cx="2080559" cy="6951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62858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85488" y="4016057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360999" cy="461665"/>
            <a:chOff x="2652371" y="1091472"/>
            <a:chExt cx="6360999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3609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675911" y="5192444"/>
            <a:ext cx="3764831" cy="1188864"/>
            <a:chOff x="5907090" y="1882713"/>
            <a:chExt cx="2823623" cy="8916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5907090" y="1882713"/>
              <a:ext cx="2823623" cy="369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the first time in your life, you are looking to do something for yourself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57254" y="2312838"/>
              <a:ext cx="2589038" cy="4615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course is not easy, and will test you. However, you will be able to do it because your mindset is different – top 5%</a:t>
              </a:r>
            </a:p>
          </p:txBody>
        </p:sp>
      </p:grp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00049" y="4193049"/>
            <a:ext cx="759824" cy="8206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1986292" y="4196794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CDBA5A-36D6-4DD3-B965-10177A660BE5}"/>
              </a:ext>
            </a:extLst>
          </p:cNvPr>
          <p:cNvGrpSpPr/>
          <p:nvPr/>
        </p:nvGrpSpPr>
        <p:grpSpPr>
          <a:xfrm>
            <a:off x="608912" y="1509529"/>
            <a:ext cx="3879297" cy="2135155"/>
            <a:chOff x="608912" y="1509529"/>
            <a:chExt cx="3879297" cy="213515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Course is designed specifically for working professionals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2" y="3234443"/>
              <a:ext cx="3879297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course is designed to help you get a job, with the primary focus on real-world skills and interviews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0" name="Picture 2" descr="https://cdn-icons-png.flaticon.com/512/998/998361.png">
              <a:extLst>
                <a:ext uri="{FF2B5EF4-FFF2-40B4-BE49-F238E27FC236}">
                  <a16:creationId xmlns:a16="http://schemas.microsoft.com/office/drawing/2014/main" id="{28E905E3-046A-42BB-A9E2-2D0B54D38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060" y="1839427"/>
              <a:ext cx="645369" cy="645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9C5C92-4108-4E03-B1FA-C8266E0AD4DC}"/>
              </a:ext>
            </a:extLst>
          </p:cNvPr>
          <p:cNvGrpSpPr/>
          <p:nvPr/>
        </p:nvGrpSpPr>
        <p:grpSpPr>
          <a:xfrm>
            <a:off x="7418023" y="1595824"/>
            <a:ext cx="3575845" cy="1976071"/>
            <a:chOff x="7418023" y="1595824"/>
            <a:chExt cx="3575845" cy="1976071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18023" y="2860955"/>
              <a:ext cx="3575845" cy="710940"/>
              <a:chOff x="3259802" y="1992705"/>
              <a:chExt cx="2681884" cy="53320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9270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Everything is online!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59802" y="2218229"/>
                <a:ext cx="268188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entire course is based online, and there is extreme learning – both on the app and website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2" name="Picture 4" descr="https://cdn-icons-png.flaticon.com/512/3214/3214781.png">
              <a:extLst>
                <a:ext uri="{FF2B5EF4-FFF2-40B4-BE49-F238E27FC236}">
                  <a16:creationId xmlns:a16="http://schemas.microsoft.com/office/drawing/2014/main" id="{CF31FB9B-2DE6-4607-8D7F-7916589F4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4879" y="2006161"/>
              <a:ext cx="625872" cy="625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F741E7-D38C-438F-BC2A-226F29A9B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04" y="4213110"/>
            <a:ext cx="805885" cy="8058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A255FCC-A42D-4655-9F88-02022C43F9C5}"/>
              </a:ext>
            </a:extLst>
          </p:cNvPr>
          <p:cNvGrpSpPr/>
          <p:nvPr/>
        </p:nvGrpSpPr>
        <p:grpSpPr>
          <a:xfrm>
            <a:off x="7427238" y="4254555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Everything you learn </a:t>
              </a:r>
            </a:p>
            <a:p>
              <a:pPr algn="ctr"/>
              <a:r>
                <a:rPr lang="en-US" sz="1600" b="1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relevant to the industry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UpGrad will help you with 70% of the course, the rest 30% is on you.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297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56" name="Picture 8" descr="https://cdn-icons-png.flaticon.com/512/2436/2436855.png">
              <a:extLst>
                <a:ext uri="{FF2B5EF4-FFF2-40B4-BE49-F238E27FC236}">
                  <a16:creationId xmlns:a16="http://schemas.microsoft.com/office/drawing/2014/main" id="{C94FB696-9B79-47E0-9FB1-7B544DF4E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3538" y="4172332"/>
              <a:ext cx="688553" cy="68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https://cdn-icons-png.flaticon.com/512/1207/1207441.png">
            <a:extLst>
              <a:ext uri="{FF2B5EF4-FFF2-40B4-BE49-F238E27FC236}">
                <a16:creationId xmlns:a16="http://schemas.microsoft.com/office/drawing/2014/main" id="{EF39B02F-ED9B-4FB2-A4C9-C13E6FCD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413" y="3508461"/>
            <a:ext cx="1143406" cy="11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84E36F4-44FE-4E48-B093-A23F23B3CCA6}"/>
              </a:ext>
            </a:extLst>
          </p:cNvPr>
          <p:cNvGrpSpPr/>
          <p:nvPr/>
        </p:nvGrpSpPr>
        <p:grpSpPr>
          <a:xfrm>
            <a:off x="2733082" y="1082021"/>
            <a:ext cx="6280288" cy="461665"/>
            <a:chOff x="2733082" y="1082021"/>
            <a:chExt cx="6280288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751909" y="1082021"/>
              <a:ext cx="622662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dirty="0"/>
                <a:t>2. Can I do the degree and a full-time job?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4119C23-2DB1-4CDE-952A-44FA6F661B7A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84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56FCA8-4F53-45FD-AF8D-A6B2E20108E8}"/>
              </a:ext>
            </a:extLst>
          </p:cNvPr>
          <p:cNvGrpSpPr/>
          <p:nvPr/>
        </p:nvGrpSpPr>
        <p:grpSpPr>
          <a:xfrm>
            <a:off x="608912" y="1509529"/>
            <a:ext cx="3879297" cy="2325700"/>
            <a:chOff x="608912" y="1509529"/>
            <a:chExt cx="3879297" cy="23257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Course is taught by professors and Industry Professionals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2" y="3219868"/>
              <a:ext cx="3879297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helps keep the learning relevant and helps you understand on what is the latest in the industry as well with real-world examples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4" name="Picture 2" descr="https://cdn-icons-png.flaticon.com/512/8955/8955033.png">
              <a:extLst>
                <a:ext uri="{FF2B5EF4-FFF2-40B4-BE49-F238E27FC236}">
                  <a16:creationId xmlns:a16="http://schemas.microsoft.com/office/drawing/2014/main" id="{423ACC6D-2417-43F9-8F16-8D4250D09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455" y="1785570"/>
              <a:ext cx="842210" cy="842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6706D-3A3D-45BE-9900-11EBEE92117E}"/>
              </a:ext>
            </a:extLst>
          </p:cNvPr>
          <p:cNvGrpSpPr/>
          <p:nvPr/>
        </p:nvGrpSpPr>
        <p:grpSpPr>
          <a:xfrm>
            <a:off x="7418023" y="1595824"/>
            <a:ext cx="3477752" cy="2239404"/>
            <a:chOff x="7418023" y="1595824"/>
            <a:chExt cx="3477752" cy="223940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3"/>
              <a:ext cx="3455920" cy="1097385"/>
              <a:chOff x="3276175" y="1900372"/>
              <a:chExt cx="2591940" cy="82303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Real-world learning through Hands-On Work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1890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Hands-on projects and course work will keep you on your feet. You will have to learn and implement to progress in the course.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6" name="Picture 4" descr="https://cdn-icons-png.flaticon.com/512/4616/4616734.png">
              <a:extLst>
                <a:ext uri="{FF2B5EF4-FFF2-40B4-BE49-F238E27FC236}">
                  <a16:creationId xmlns:a16="http://schemas.microsoft.com/office/drawing/2014/main" id="{A202AB4B-6FFF-48C0-95C9-37F11FA4D4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394" y="1999684"/>
              <a:ext cx="636842" cy="636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3D4890-7FA2-4CBC-96E2-F5962598FB0E}"/>
              </a:ext>
            </a:extLst>
          </p:cNvPr>
          <p:cNvGrpSpPr/>
          <p:nvPr/>
        </p:nvGrpSpPr>
        <p:grpSpPr>
          <a:xfrm>
            <a:off x="723378" y="4319092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Three-Level System to make sure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your doubts are cleared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Instant Q&amp;A Forum, Live Classes and Small Group Coaching will ensure that you get the support you need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78" name="Picture 6" descr="https://cdn-icons-png.flaticon.com/512/2436/2436658.png">
              <a:extLst>
                <a:ext uri="{FF2B5EF4-FFF2-40B4-BE49-F238E27FC236}">
                  <a16:creationId xmlns:a16="http://schemas.microsoft.com/office/drawing/2014/main" id="{67402189-CABB-4E90-9E9A-2CE945708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75" y="4244483"/>
              <a:ext cx="663988" cy="66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87979B-B107-4262-9CE5-FC80883CC599}"/>
              </a:ext>
            </a:extLst>
          </p:cNvPr>
          <p:cNvGrpSpPr/>
          <p:nvPr/>
        </p:nvGrpSpPr>
        <p:grpSpPr>
          <a:xfrm>
            <a:off x="7418023" y="4175478"/>
            <a:ext cx="3102600" cy="2331873"/>
            <a:chOff x="7426560" y="3936545"/>
            <a:chExt cx="3102600" cy="23318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rgbClr val="EF2C3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upGrad</a:t>
              </a:r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will help give you support for your job search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Unlimited Mock Interviews, Interview Coaching and Career Coaching along with multiple webinars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80" name="Picture 8" descr="https://cdn-icons-png.flaticon.com/512/3688/3688609.png">
              <a:extLst>
                <a:ext uri="{FF2B5EF4-FFF2-40B4-BE49-F238E27FC236}">
                  <a16:creationId xmlns:a16="http://schemas.microsoft.com/office/drawing/2014/main" id="{2B7D6A89-5FBA-4877-82A5-883165770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378" y="4169188"/>
              <a:ext cx="766873" cy="766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 descr="https://cdn-icons-png.flaticon.com/512/5000/5000269.png">
            <a:extLst>
              <a:ext uri="{FF2B5EF4-FFF2-40B4-BE49-F238E27FC236}">
                <a16:creationId xmlns:a16="http://schemas.microsoft.com/office/drawing/2014/main" id="{B4B6F695-369F-4114-AB1B-14FC78342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06" y="3433071"/>
            <a:ext cx="1143406" cy="114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672387-9DBF-4647-8935-77E6E04EC741}"/>
              </a:ext>
            </a:extLst>
          </p:cNvPr>
          <p:cNvGrpSpPr/>
          <p:nvPr/>
        </p:nvGrpSpPr>
        <p:grpSpPr>
          <a:xfrm>
            <a:off x="1503308" y="1066891"/>
            <a:ext cx="9448570" cy="461665"/>
            <a:chOff x="1503308" y="1066891"/>
            <a:chExt cx="9448570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503308" y="1066891"/>
              <a:ext cx="94485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dirty="0"/>
                <a:t>3. How does the course actually work and is it really beneficial?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A931292-B754-4C5D-AB60-4F6DB26E6172}"/>
                </a:ext>
              </a:extLst>
            </p:cNvPr>
            <p:cNvSpPr/>
            <p:nvPr/>
          </p:nvSpPr>
          <p:spPr>
            <a:xfrm>
              <a:off x="1539613" y="1094181"/>
              <a:ext cx="9356162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8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8540</TotalTime>
  <Words>1396</Words>
  <Application>Microsoft Macintosh PowerPoint</Application>
  <PresentationFormat>Widescreen</PresentationFormat>
  <Paragraphs>210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MAHAPATRA-140911380</cp:lastModifiedBy>
  <cp:revision>1037</cp:revision>
  <dcterms:created xsi:type="dcterms:W3CDTF">2021-05-29T21:16:01Z</dcterms:created>
  <dcterms:modified xsi:type="dcterms:W3CDTF">2023-04-25T16:44:46Z</dcterms:modified>
</cp:coreProperties>
</file>